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0" r:id="rId4"/>
    <p:sldId id="267" r:id="rId5"/>
    <p:sldId id="268" r:id="rId6"/>
    <p:sldId id="266" r:id="rId7"/>
    <p:sldId id="26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8112-A56D-4FF2-95B1-1918743D012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0708-E3A0-4B21-822C-3480EEA3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/>
          <a:srcRect l="11057" r="11426"/>
          <a:stretch/>
        </p:blipFill>
        <p:spPr>
          <a:xfrm>
            <a:off x="-29028" y="0"/>
            <a:ext cx="12192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9028" y="841829"/>
            <a:ext cx="12221028" cy="5514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0629"/>
            <a:ext cx="11596914" cy="5746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85396"/>
            <a:ext cx="11596914" cy="513442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8112-A56D-4FF2-95B1-1918743D012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0708-E3A0-4B21-822C-3480EEA3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8112-A56D-4FF2-95B1-1918743D012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0708-E3A0-4B21-822C-3480EEA3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avo.ru/documents/33446/1306658/%D0%9D%D0%BE%D0%B2%D1%8B%D0%B5+%D0%B2%D0%BE%D0%B7%D0%BC%D0%BE%D0%B6%D0%BD%D0%BE%D1%81%D1%82%D0%B8+%D0%B4%D0%BB%D1%8F+%D0%BA%D0%B0%D0%B6%D0%B4%D0%BE%D0%B3%D0%BE.pdf/76b9b2e6-07f1-1c22-debf-1d970117cc0a" TargetMode="External"/><Relationship Id="rId3" Type="http://schemas.openxmlformats.org/officeDocument/2006/relationships/hyperlink" Target="https://docviewer.yandex.ru/view/470311702/?*=O%2BwoRyiIrfGvO2bKvKXrcJDuded7InVybCI6Imh0dHBzOi8vbmV3LmF2by5ydS9kb2N1bWVudHMvMzM0NDYvMTMwNjY1OC8lRDAlQTElRDAlQkUlRDAlQjIlRDElODAlRDAlQjUlRDAlQkMlRDAlQjUlRDAlQkQlRDAlQkQlRDAlQjAlRDElOEYrJUQxJTg4JUQwJUJBJUQwJUJFJUQwJUJCJUQwJUIwLnBkZi84MmRjMmJmMS0wNGNlLTlkNTctNWYxNC02Zjk0ZDFiY2U5YWEiLCJ0aXRsZSI6IjgyZGMyYmYxLTA0Y2UtOWQ1Ny01ZjE0LTZmOTRkMWJjZTlhYSIsInVpZCI6IjQ3MDMxMTcwMiIsInl1IjoiODgwMDAyNzE1NDgxNDY4OTgiLCJub2lmcmFtZSI6dHJ1ZSwidHMiOjE1NTA0Nzk4MDYwNTgsInNlcnBQYXJhbXMiOiJsYW5nPXJ1Jm5hbWU9ODJkYzJiZjEtMDRjZS05ZDU3LTVmMTQtNmY5NGQxYmNlOWFhJnRtPTE1NTA0Nzk3ODcmdGxkPXJ1JnRleHQ9JUQxJTg0JUQwJUI1JUQwJUI0JUQwJUI1JUQxJTgwJUQwJUIwJUQwJUJCJUQxJThDJUQwJUJEJUQxJThCJUQwJUI5JTIwJUQwJUJGJUQxJTgwJUQwJUJFJUQwJUI1JUQwJUJBJUQxJTgyJTIwJUQxJTgzJUQxJTgxJUQwJUJGJUQwJUI1JUQxJTg1JTIwJUQwJUJBJUQwJUIwJUQwJUI2JUQwJUI0JUQwJUJFJUQwJUIzJUQwJUJFJTIwJUQxJTgwJUQwJUI1JUQwJUIxJUQwJUI1JUQwJUJEJUQwJUJBJUQwJUIwJTIwJUQwJUJGJUQwJUIwJUQxJTgxJUQwJUJGJUQwJUJFJUQxJTgwJUQxJTgyJnVybD1odHRwcyUzQSUyRiUyRm5ldy5hdm8ucnUlMkZkb2N1bWVudHMlMkYzMzQ0NiUyRjEzMDY2NTglMkYlMjVEMCUyNUExJTI1RDAlMjVCRSUyNUQwJTI1QjIlMjVEMSUyNTgwJTI1RDAlMjVCNSUyNUQwJTI1QkMlMjVEMCUyNUI1JTI1RDAlMjVCRCUyNUQwJTI1QkQlMjVEMCUyNUIwJTI1RDElMjU4RiUyQiUyNUQxJTI1ODglMjVEMCUyNUJBJTI1RDAlMjVCRSUyNUQwJTI1QkIlMjVEMCUyNUIwLnBkZiUyRjgyZGMyYmYxLTA0Y2UtOWQ1Ny01ZjE0LTZmOTRkMWJjZTlhYSZscj05NzMmbWltZT1wZGYmbDEwbj1ydSZzaWduPWYxOWIwZTFkOGY3N2I0MTVkYWY3YzZjZjRhZGFkYTk2JmtleW5vPTAifQ%3D%3D&amp;lang=ru" TargetMode="External"/><Relationship Id="rId7" Type="http://schemas.openxmlformats.org/officeDocument/2006/relationships/hyperlink" Target="https://new.avo.ru/documents/33446/1306658/%D0%9C%D0%BE%D0%BB%D0%BE%D0%B4%D1%8B%D0%B5+%D0%BF%D1%80%D0%BE%D1%84%D0%B5%D1%81%D1%81%D0%B8%D0%BE%D0%BD%D0%B0%D0%BB%D1%8B.pdf/ff2a3886-6586-861c-c5d3-5d6332cfca96" TargetMode="External"/><Relationship Id="rId2" Type="http://schemas.openxmlformats.org/officeDocument/2006/relationships/hyperlink" Target="https://new.avo.ru/documents/33446/1306658/%D0%A1%D0%BE%D0%B2%D1%80%D0%B5%D0%BC%D0%B5%D0%BD%D0%BD%D0%B0%D1%8F+%D1%88%D0%BA%D0%BE%D0%BB%D0%B0.pdf/82dc2bf1-04ce-9d57-5f14-6f94d1bce9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.avo.ru/documents/33446/1306658/%D0%A3%D1%87%D0%B8%D1%82%D0%B5%D0%BB%D1%8C+%D0%B1%D1%83%D0%B4%D1%83%D1%89%D0%B5%D0%B3%D0%BE.pdf/19fa3c31-eb98-87ad-089d-de00fc799f6d" TargetMode="External"/><Relationship Id="rId5" Type="http://schemas.openxmlformats.org/officeDocument/2006/relationships/hyperlink" Target="https://new.avo.ru/documents/33446/1306658/%D0%A6%D0%B8%D1%84%D1%80%D0%BE%D0%B2%D0%B0%D1%8F+%D1%88%D0%BA%D0%BE%D0%BB%D0%B0.pdf/82453653-bbcc-3356-ffdf-04b00193c783" TargetMode="External"/><Relationship Id="rId10" Type="http://schemas.openxmlformats.org/officeDocument/2006/relationships/hyperlink" Target="http://government.ru/info/27864/" TargetMode="External"/><Relationship Id="rId4" Type="http://schemas.openxmlformats.org/officeDocument/2006/relationships/hyperlink" Target="https://docviewer.yandex.ru/view/470311702/?*=6XR%2FR1iJmLrBRhEPRNis1hZEjzB7InVybCI6Imh0dHA6Ly94bi0tODBhYXZjZWJmY202Y3phLnhuLS1wMWFpL3dwLWNvbnRlbnQvdXBsb2Fkcy8yMDE5LzAyLyVEMCU5RiVEMCVCRSVEMCVCNCVEMCVCNCVEMCVCNSVEMSU4MCVEMCVCNiVEMCVCQSVEMCVCMF8lRDElODElRDAlQjUlRDAlQkMlRDAlQjUlRDAlQjlfXyVEMCVCOCVEMCVCQyVEMCVCNSVEMSU4RSVEMSU4OSVEMCVCOCVEMSU4NV8lRDAlQjQlRDAlQjUlRDElODIlRDAlQjUlRDAlQjkucGRmIiwidGl0bGUiOiLQn9C%2B0LTQtNC10YDQttC60LBf0YHQtdC80LXQuV9f0LjQvNC10Y7RidC40YVf0LTQtdGC0LXQuS5wZGYiLCJ1aWQiOiI0NzAzMTE3MDIiLCJ5dSI6Ijg4MDAwMjcxNTQ4MTQ2ODk4Iiwibm9pZnJhbWUiOnRydWUsInRzIjoxNTUwNDgwMDEzNzU4LCJzZXJwUGFyYW1zIjoibGFuZz1ydSZuYW1lPSVEMCU5RiVEMCVCRSVEMCVCNCVEMCVCNCVEMCVCNSVEMSU4MCVEMCVCNiVEMCVCQSVEMCVCMF8lRDElODElRDAlQjUlRDAlQkMlRDAlQjUlRDAlQjlfXyVEMCVCOCVEMCVCQyVEMCVCNSVEMSU4RSVEMSU4OSVEMCVCOCVEMSU4NV8lRDAlQjQlRDAlQjUlRDElODIlRDAlQjUlRDAlQjkucGRmJnRtPTE1NTA0ODAwMDYmdGxkPXJ1JnRleHQ9JUQwJUE0JUQwJUI1JUQwJUI0JUQwJUI1JUQxJTgwJUQwJUIwJUQwJUJCJUQxJThDJUQwJUJEJUQxJThCJUQwJUI5JUMyJUEwJTIwJUQwJUJGJUQxJTgwJUQwJUJFJUQwJUI1JUQwJUJBJUQxJTgyJTIwJTIyJUQwJTlGJUQwJUJFJUQwJUI0JUQwJUI0JUQwJUI1JUQxJTgwJUQwJUI2JUQwJUJBJUQwJUIwJTIwJUQxJTgxJUQwJUI1JUQwJUJDJUQwJUI1JUQwJUI5JTJDJTIwJUQwJUI4JUQwJUJDJUQwJUI1JUQxJThFJUQxJTg5JUQwJUI4JUQxJTg1JTIwJUQwJUI0JUQwJUI1JUQxJTgyJUQwJUI1JUQwJUI5JTIyJTIwJUQwJUJGJUQwJUIwJUQxJTgxJUQwJUJGJUQwJUJFJUQxJTgwJUQxJTgyJnVybD1odHRwJTNBJTJGJTJGeG4tLTgwYWF2Y2ViZmNtNmN6YS54bi0tcDFhaSUyRndwLWNvbnRlbnQlMkZ1cGxvYWRzJTJGMjAxOSUyRjAyJTJGJTI1RDAlMjU5RiUyNUQwJTI1QkUlMjVEMCUyNUI0JTI1RDAlMjVCNCUyNUQwJTI1QjUlMjVEMSUyNTgwJTI1RDAlMjVCNiUyNUQwJTI1QkElMjVEMCUyNUIwXyUyNUQxJTI1ODElMjVEMCUyNUI1JTI1RDAlMjVCQyUyNUQwJTI1QjUlMjVEMCUyNUI5X18lMjVEMCUyNUI4JTI1RDAlMjVCQyUyNUQwJTI1QjUlMjVEMSUyNThFJTI1RDElMjU4OSUyNUQwJTI1QjglMjVEMSUyNTg1XyUyNUQwJTI1QjQlMjVEMCUyNUI1JTI1RDElMjU4MiUyNUQwJTI1QjUlMjVEMCUyNUI5LnBkZiZscj05NzMmbWltZT1wZGYmbDEwbj1ydSZzaWduPTkzMTkyYTcwNTRhYzVjMmJiZDNlY2QxNWVjOWQzZmRiJmtleW5vPTAifQ%3D%3D&amp;lang=ru" TargetMode="External"/><Relationship Id="rId9" Type="http://schemas.openxmlformats.org/officeDocument/2006/relationships/hyperlink" Target="https://new.avo.ru/documents/33446/1306658/%D0%A1%D0%BE%D1%86%D0%B8%D0%B0%D0%BB%D1%8C%D0%BD%D0%B0%D1%8F+%D0%B0%D0%BA%D1%82%D0%B8%D0%B2%D0%BD%D0%BE%D1%81%D1%82%D1%8C.pdf/bfefe55e-4a76-f9ba-9648-d9525eb1795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71438"/>
            <a:ext cx="12411075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-71438"/>
            <a:ext cx="1240155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3" y="-52388"/>
            <a:ext cx="1243012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-57150"/>
            <a:ext cx="1240155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80963"/>
            <a:ext cx="12411075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88" y="-76200"/>
            <a:ext cx="1244917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52388"/>
            <a:ext cx="1241107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0F31-6099-4F47-8E73-D035A328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Адрес сайта   </a:t>
            </a:r>
            <a:r>
              <a:rPr lang="en-US" dirty="0"/>
              <a:t>https://sferum.ru/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FBE5E6-8978-4D2F-BBE8-1BDE9CBC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34" y="1085850"/>
            <a:ext cx="1109922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E6BC7-8DBD-4F6E-B742-0272D34D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Личный кабинет колледжа на платформе </a:t>
            </a:r>
            <a:r>
              <a:rPr lang="ru-RU" dirty="0" err="1"/>
              <a:t>Сферум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6A9CAA-8232-4245-A379-15D8C84E8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0683"/>
            <a:ext cx="7311228" cy="5133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CBEB71-CCB2-4530-9976-4F530710E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636" y="1224793"/>
            <a:ext cx="4199077" cy="23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CF4FF-F5D7-4E33-A64D-00EDCD84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регистрации 1 способ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1D7FF-973E-4B3B-9F0C-C75E08A0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3797"/>
            <a:ext cx="11596914" cy="5746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Войти на платформу </a:t>
            </a:r>
            <a:r>
              <a:rPr lang="ru-RU" dirty="0" err="1"/>
              <a:t>Сферум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47F3F6-9E9D-451A-B287-BB051DBE6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5" t="16852" r="4929" b="15840"/>
          <a:stretch/>
        </p:blipFill>
        <p:spPr>
          <a:xfrm>
            <a:off x="5321300" y="983797"/>
            <a:ext cx="6718300" cy="50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E421F-8D5E-4F59-9E5D-F6F602BA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C2CEA-0236-4969-AF6A-652291C1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5397"/>
            <a:ext cx="11596914" cy="5746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Ввести номер телефона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9D85E4-F437-4468-BDDD-14E51CDAB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18040" r="6583" b="22120"/>
          <a:stretch/>
        </p:blipFill>
        <p:spPr>
          <a:xfrm>
            <a:off x="4660900" y="971550"/>
            <a:ext cx="7086600" cy="51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6E950-5F93-4FD3-94C7-6CD7A540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Дистанционное и электронное обучение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213CA-4048-4DBC-A702-0E871977C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Дистанционное обучение </a:t>
            </a:r>
            <a:r>
              <a:rPr lang="ru-RU" dirty="0"/>
              <a:t>– процесс взаимодействия ученика и учителя на расстоянии с сохранением всех присущих обучению компонентов и с применением специфических технических средств.</a:t>
            </a:r>
            <a:endParaRPr lang="en-US" dirty="0"/>
          </a:p>
          <a:p>
            <a:endParaRPr lang="ru-RU" dirty="0"/>
          </a:p>
          <a:p>
            <a:r>
              <a:rPr lang="ru-RU" b="1" dirty="0"/>
              <a:t>Электронное обучение - </a:t>
            </a:r>
            <a:r>
              <a:rPr lang="ru-RU" dirty="0"/>
              <a:t> это система обучения при помощи информационных и электронных технологий, при которой подразумевается самостоятельная работа учащихся с электронными материалами, с использованием технических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3908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13320-263C-4600-B2D4-57882742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0B7B1-DDC2-4EA7-B54E-34567156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5397"/>
            <a:ext cx="11596914" cy="5746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Выбрать Регион, город, ОУ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9B9537-3074-483D-A782-E82A39582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660075"/>
            <a:ext cx="4314825" cy="3181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4A92E4-65E9-431C-A179-C268D08AE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37" y="1795462"/>
            <a:ext cx="40481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4C711-44E1-4CAF-BC77-E2D416B5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2FD93-4A53-4931-BCE7-DBE2D3F8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5397"/>
            <a:ext cx="11596914" cy="5746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Выбрать группы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0B4E4-757E-4CBE-BE6F-B4807059A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5" y="1658290"/>
            <a:ext cx="3294128" cy="50690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CF2245-C97A-425E-9D8F-2572E10AD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4" y="1821997"/>
            <a:ext cx="3971925" cy="4276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978C8D-4A77-4766-93F2-D4E3B6C70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02" y="1838560"/>
            <a:ext cx="3376612" cy="19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A2EC4-B97A-42D7-B00F-F9941663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способ Переход по ссылке приглашению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CECAC-B399-442D-B92B-44E148B7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5397"/>
            <a:ext cx="11596914" cy="10609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Привязка к организации автоматическая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Список групп выбираете сами в личном кабинете после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6258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F6BD8-BDF8-4F4C-ADD9-670908DB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Приглашение участников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29B4B-494F-4AF7-A18A-10DB59C2A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018423"/>
            <a:ext cx="9296400" cy="54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7069-8EF6-4721-9632-E6672181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видеозвонка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C2ED90-AA8E-419D-8F7A-1CE35ED9E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36" y="950912"/>
            <a:ext cx="6591016" cy="5133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33317-3D9A-4254-A647-855EE7FF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996" y="950911"/>
            <a:ext cx="4030604" cy="53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8CCB4-8C29-43D1-A505-2B75ABA2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43188-F3A9-4CD5-BADF-102D0A30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545897"/>
            <a:ext cx="10756900" cy="574678"/>
          </a:xfrm>
        </p:spPr>
        <p:txBody>
          <a:bodyPr>
            <a:noAutofit/>
          </a:bodyPr>
          <a:lstStyle/>
          <a:p>
            <a:r>
              <a:rPr lang="ru-RU" sz="7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223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6BA6-72FA-4397-ADE0-2E76E436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Федеральные проекты национального проекта «Образование»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D28A5-4645-4E1D-970F-E92CEE45C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>
                <a:hlinkClick r:id="rId2"/>
              </a:rPr>
              <a:t>Федеральный проект «Современная школа». </a:t>
            </a:r>
            <a:endParaRPr lang="ru-RU" dirty="0"/>
          </a:p>
          <a:p>
            <a:pPr fontAlgn="base"/>
            <a:r>
              <a:rPr lang="ru-RU" dirty="0">
                <a:highlight>
                  <a:srgbClr val="FFFF00"/>
                </a:highlight>
                <a:hlinkClick r:id="rId3"/>
              </a:rPr>
              <a:t>Федеральный проект «Успех каждого ребенка». </a:t>
            </a:r>
            <a:endParaRPr lang="ru-RU" dirty="0">
              <a:highlight>
                <a:srgbClr val="FFFF00"/>
              </a:highlight>
            </a:endParaRPr>
          </a:p>
          <a:p>
            <a:pPr fontAlgn="base"/>
            <a:r>
              <a:rPr lang="ru-RU" dirty="0">
                <a:hlinkClick r:id="rId4"/>
              </a:rPr>
              <a:t>Федеральный проект «Поддержка семей, имеющих детей». </a:t>
            </a:r>
            <a:endParaRPr lang="ru-RU" dirty="0"/>
          </a:p>
          <a:p>
            <a:pPr fontAlgn="base"/>
            <a:r>
              <a:rPr lang="ru-RU" dirty="0">
                <a:highlight>
                  <a:srgbClr val="FFFF00"/>
                </a:highlight>
                <a:hlinkClick r:id="rId5"/>
              </a:rPr>
              <a:t>Федеральный проект «Цифровая образовательная среда». </a:t>
            </a:r>
            <a:endParaRPr lang="ru-RU" dirty="0">
              <a:highlight>
                <a:srgbClr val="FFFF00"/>
              </a:highlight>
            </a:endParaRPr>
          </a:p>
          <a:p>
            <a:pPr fontAlgn="base"/>
            <a:r>
              <a:rPr lang="ru-RU" dirty="0">
                <a:hlinkClick r:id="rId6"/>
              </a:rPr>
              <a:t>Федеральный проект «Учитель будущего». </a:t>
            </a:r>
            <a:endParaRPr lang="ru-RU" dirty="0"/>
          </a:p>
          <a:p>
            <a:pPr fontAlgn="base"/>
            <a:r>
              <a:rPr lang="ru-RU" dirty="0">
                <a:hlinkClick r:id="rId7"/>
              </a:rPr>
              <a:t>Федеральный проект «Молодые профессионалы». </a:t>
            </a:r>
            <a:endParaRPr lang="ru-RU" dirty="0"/>
          </a:p>
          <a:p>
            <a:pPr fontAlgn="base"/>
            <a:r>
              <a:rPr lang="ru-RU" dirty="0">
                <a:hlinkClick r:id="rId8"/>
              </a:rPr>
              <a:t>Федеральный проект «Новые возможности для каждого». </a:t>
            </a:r>
            <a:endParaRPr lang="ru-RU" dirty="0"/>
          </a:p>
          <a:p>
            <a:pPr fontAlgn="base"/>
            <a:r>
              <a:rPr lang="ru-RU" dirty="0">
                <a:hlinkClick r:id="rId9"/>
              </a:rPr>
              <a:t>Федеральный проект «Социальная активность». </a:t>
            </a:r>
            <a:endParaRPr lang="ru-RU" dirty="0"/>
          </a:p>
          <a:p>
            <a:pPr fontAlgn="base"/>
            <a:r>
              <a:rPr lang="ru-RU" dirty="0">
                <a:hlinkClick r:id="rId10"/>
              </a:rPr>
              <a:t>Федеральный проект «Экспорт образования».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5654B7-E468-40FB-8D32-4085A448F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98" y="1015068"/>
            <a:ext cx="11596914" cy="3798232"/>
          </a:xfrm>
        </p:spPr>
        <p:txBody>
          <a:bodyPr>
            <a:noAutofit/>
          </a:bodyPr>
          <a:lstStyle/>
          <a:p>
            <a:r>
              <a:rPr lang="ru-RU" sz="3200" dirty="0"/>
              <a:t>«</a:t>
            </a:r>
            <a:r>
              <a:rPr lang="ru-RU" sz="3200" dirty="0" err="1"/>
              <a:t>Сферум</a:t>
            </a:r>
            <a:r>
              <a:rPr lang="ru-RU" sz="3200" dirty="0"/>
              <a:t>» — это информационно-коммуникационная платформа, часть цифровой образовательной среды, которая создается </a:t>
            </a:r>
            <a:r>
              <a:rPr lang="ru-RU" sz="3200" dirty="0" err="1"/>
              <a:t>Минпросвещения</a:t>
            </a:r>
            <a:r>
              <a:rPr lang="ru-RU" sz="3200" dirty="0"/>
              <a:t> и </a:t>
            </a:r>
            <a:r>
              <a:rPr lang="ru-RU" sz="3200" dirty="0" err="1"/>
              <a:t>Минцифры</a:t>
            </a:r>
            <a:r>
              <a:rPr lang="ru-RU" sz="3200" dirty="0"/>
              <a:t> в рамках нацпроекта «Образование». Она бесплатная и доступна для всех педагогов страны.</a:t>
            </a:r>
          </a:p>
          <a:p>
            <a:pPr marL="0" indent="0">
              <a:buNone/>
            </a:pPr>
            <a:r>
              <a:rPr lang="ru-RU" sz="3000" dirty="0"/>
              <a:t>⠀</a:t>
            </a:r>
          </a:p>
        </p:txBody>
      </p:sp>
    </p:spTree>
    <p:extLst>
      <p:ext uri="{BB962C8B-B14F-4D97-AF65-F5344CB8AC3E}">
        <p14:creationId xmlns:p14="http://schemas.microsoft.com/office/powerpoint/2010/main" val="29627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EE2B22-95B7-4B8F-B666-155A653D1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Платформа «</a:t>
            </a:r>
            <a:r>
              <a:rPr lang="ru-RU" dirty="0" err="1"/>
              <a:t>Сферум</a:t>
            </a:r>
            <a:r>
              <a:rPr lang="ru-RU" dirty="0"/>
              <a:t>» основана на технологиях социальной сети «ВКонтакте». Цифровую инфраструктуру и интеграцию с государственными информационными системами обеспечивает «Ростелеком». Доступ к платформе осуществляется через мобильное приложение «</a:t>
            </a:r>
            <a:r>
              <a:rPr lang="ru-RU" dirty="0" err="1"/>
              <a:t>Сферума</a:t>
            </a:r>
            <a:r>
              <a:rPr lang="ru-RU" dirty="0"/>
              <a:t>» для </a:t>
            </a:r>
            <a:r>
              <a:rPr lang="ru-RU" dirty="0" err="1"/>
              <a:t>iOS</a:t>
            </a:r>
            <a:r>
              <a:rPr lang="ru-RU" dirty="0"/>
              <a:t> и </a:t>
            </a:r>
            <a:r>
              <a:rPr lang="ru-RU" dirty="0" err="1"/>
              <a:t>Android</a:t>
            </a:r>
            <a:r>
              <a:rPr lang="ru-RU" dirty="0"/>
              <a:t> и на сайте </a:t>
            </a:r>
            <a:r>
              <a:rPr lang="ru-RU" dirty="0" err="1"/>
              <a:t>сферум.рф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Сейчас «</a:t>
            </a:r>
            <a:r>
              <a:rPr lang="ru-RU" dirty="0" err="1"/>
              <a:t>Сферум</a:t>
            </a:r>
            <a:r>
              <a:rPr lang="ru-RU" dirty="0"/>
              <a:t>» тестируется в 15 регионах России. Апробация позволит улучшить и доработать платформу, благодаря чему будущие уроки в традиционном формате станут еще более качественными.</a:t>
            </a:r>
          </a:p>
        </p:txBody>
      </p:sp>
    </p:spTree>
    <p:extLst>
      <p:ext uri="{BB962C8B-B14F-4D97-AF65-F5344CB8AC3E}">
        <p14:creationId xmlns:p14="http://schemas.microsoft.com/office/powerpoint/2010/main" val="32102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BB778-181D-4CB8-920A-685E2CB8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 «</a:t>
            </a:r>
            <a:r>
              <a:rPr lang="ru-RU" dirty="0" err="1"/>
              <a:t>Сферум</a:t>
            </a:r>
            <a:r>
              <a:rPr lang="ru-RU" dirty="0"/>
              <a:t>» отличается от ВКонтакте?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30EAE-6D47-4337-9741-7BC5AF240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5396"/>
            <a:ext cx="11699846" cy="51344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Платформа очень похожа на популярную соцсеть интерфейсом, но всё же решает совсем другие задачи.</a:t>
            </a:r>
          </a:p>
          <a:p>
            <a:endParaRPr lang="ru-RU" dirty="0"/>
          </a:p>
          <a:p>
            <a:r>
              <a:rPr lang="ru-RU" dirty="0"/>
              <a:t>⃣   « </a:t>
            </a:r>
            <a:r>
              <a:rPr lang="ru-RU" dirty="0" err="1"/>
              <a:t>Сферум</a:t>
            </a:r>
            <a:r>
              <a:rPr lang="ru-RU" dirty="0"/>
              <a:t>» создан специально для ОУ, а потому возможности платформы разработаны исключительно под нужды учителей, учеников и их родителей.</a:t>
            </a:r>
          </a:p>
          <a:p>
            <a:r>
              <a:rPr lang="ru-RU" dirty="0"/>
              <a:t>⃣    Сообщества здесь заменяют учебные заведения, а в качестве участников — те, кто в этом учебном заведении учится и преподаёт.</a:t>
            </a:r>
          </a:p>
          <a:p>
            <a:r>
              <a:rPr lang="ru-RU" dirty="0"/>
              <a:t>⃣    В «</a:t>
            </a:r>
            <a:r>
              <a:rPr lang="ru-RU" dirty="0" err="1"/>
              <a:t>Сферуме</a:t>
            </a:r>
            <a:r>
              <a:rPr lang="ru-RU" dirty="0"/>
              <a:t>» можно дружить и общаться с людьми, имеющими отношение к одной образовательной организации.</a:t>
            </a:r>
          </a:p>
          <a:p>
            <a:r>
              <a:rPr lang="ru-RU" dirty="0"/>
              <a:t>⃣    На платформе нет рекламы.</a:t>
            </a:r>
          </a:p>
          <a:p>
            <a:r>
              <a:rPr lang="ru-RU" dirty="0"/>
              <a:t>⃣    В «</a:t>
            </a:r>
            <a:r>
              <a:rPr lang="ru-RU" dirty="0" err="1"/>
              <a:t>Сферуме</a:t>
            </a:r>
            <a:r>
              <a:rPr lang="ru-RU" dirty="0"/>
              <a:t>» можно совершать групповые видеозвонки без ограничений по времени.</a:t>
            </a:r>
          </a:p>
          <a:p>
            <a:r>
              <a:rPr lang="ru-RU" dirty="0"/>
              <a:t>⃣    Платформа безопасна и рекомендована к использованию в ОУ.</a:t>
            </a:r>
          </a:p>
        </p:txBody>
      </p:sp>
    </p:spTree>
    <p:extLst>
      <p:ext uri="{BB962C8B-B14F-4D97-AF65-F5344CB8AC3E}">
        <p14:creationId xmlns:p14="http://schemas.microsoft.com/office/powerpoint/2010/main" val="3625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912AC-FC62-4732-A6CC-842966CA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«</a:t>
            </a:r>
            <a:r>
              <a:rPr lang="ru-RU" dirty="0" err="1"/>
              <a:t>Сферум</a:t>
            </a:r>
            <a:r>
              <a:rPr lang="ru-RU" dirty="0"/>
              <a:t>» можно: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8312D-8150-476D-8538-77CFDC2AA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Общаться по видеосвязи бесплатно и без ограничений по времени;</a:t>
            </a:r>
          </a:p>
          <a:p>
            <a:r>
              <a:rPr lang="ru-RU" dirty="0"/>
              <a:t> Максимальное количество участников — до 50 в веб-версии и до 120 в приложениях;</a:t>
            </a:r>
          </a:p>
          <a:p>
            <a:r>
              <a:rPr lang="ru-RU" dirty="0"/>
              <a:t> Включать демонстрацию экрана для учителя и ученика;</a:t>
            </a:r>
          </a:p>
          <a:p>
            <a:r>
              <a:rPr lang="ru-RU" dirty="0"/>
              <a:t> «Поднимать руку», чтобы привлечь внимание учителя;</a:t>
            </a:r>
          </a:p>
          <a:p>
            <a:r>
              <a:rPr lang="ru-RU" dirty="0"/>
              <a:t>Запускать видеоконференцию внутри конкретного чата, не только по ссылке.</a:t>
            </a:r>
          </a:p>
          <a:p>
            <a:r>
              <a:rPr lang="ru-RU" dirty="0"/>
              <a:t>«</a:t>
            </a:r>
            <a:r>
              <a:rPr lang="ru-RU" dirty="0" err="1"/>
              <a:t>Сферум</a:t>
            </a:r>
            <a:r>
              <a:rPr lang="ru-RU" dirty="0"/>
              <a:t>» — бесплатная платформа для школ, где можно не только проводить уроки по видеосвязи, но и общаться в чатах, обмениваться файлами, делиться новостями школы и хранить </a:t>
            </a:r>
            <a:r>
              <a:rPr lang="ru-RU" dirty="0" err="1"/>
              <a:t>медиаматериалы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3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-61913"/>
            <a:ext cx="12401550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-61913"/>
            <a:ext cx="12392025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482</Words>
  <Application>Microsoft Office PowerPoint</Application>
  <PresentationFormat>Широкоэкранный</PresentationFormat>
  <Paragraphs>48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Дистанционное и электронное обучение</vt:lpstr>
      <vt:lpstr>Федеральные проекты национального проекта «Образование»</vt:lpstr>
      <vt:lpstr>Презентация PowerPoint</vt:lpstr>
      <vt:lpstr>Презентация PowerPoint</vt:lpstr>
      <vt:lpstr>Чем «Сферум» отличается от ВКонтакте?</vt:lpstr>
      <vt:lpstr>В «Сферум» можно: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 сайта   https://sferum.ru/</vt:lpstr>
      <vt:lpstr>Личный кабинет колледжа на платформе Сферум</vt:lpstr>
      <vt:lpstr>Для регистрации 1 способ </vt:lpstr>
      <vt:lpstr>Презентация PowerPoint</vt:lpstr>
      <vt:lpstr>Презентация PowerPoint</vt:lpstr>
      <vt:lpstr>Презентация PowerPoint</vt:lpstr>
      <vt:lpstr>2 способ Переход по ссылке приглашению</vt:lpstr>
      <vt:lpstr>Приглашение участников</vt:lpstr>
      <vt:lpstr>Организация видеозвонка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Блохина Наталья Юрьевна</dc:creator>
  <cp:lastModifiedBy>Татьяна Сергеевна Пайганова</cp:lastModifiedBy>
  <cp:revision>19</cp:revision>
  <dcterms:created xsi:type="dcterms:W3CDTF">2021-03-16T10:24:01Z</dcterms:created>
  <dcterms:modified xsi:type="dcterms:W3CDTF">2021-11-10T08:52:43Z</dcterms:modified>
</cp:coreProperties>
</file>